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2"/>
  </p:notesMasterIdLst>
  <p:sldIdLst>
    <p:sldId id="256" r:id="rId5"/>
    <p:sldId id="257" r:id="rId6"/>
    <p:sldId id="261" r:id="rId7"/>
    <p:sldId id="265" r:id="rId8"/>
    <p:sldId id="269" r:id="rId9"/>
    <p:sldId id="270" r:id="rId10"/>
    <p:sldId id="267" r:id="rId11"/>
    <p:sldId id="271" r:id="rId12"/>
    <p:sldId id="272" r:id="rId13"/>
    <p:sldId id="290" r:id="rId14"/>
    <p:sldId id="274" r:id="rId15"/>
    <p:sldId id="273" r:id="rId16"/>
    <p:sldId id="278" r:id="rId17"/>
    <p:sldId id="287" r:id="rId18"/>
    <p:sldId id="275" r:id="rId19"/>
    <p:sldId id="276" r:id="rId20"/>
    <p:sldId id="288" r:id="rId21"/>
    <p:sldId id="277" r:id="rId22"/>
    <p:sldId id="289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1041F-CD97-4900-90F9-677BDD666FEB}" type="datetimeFigureOut">
              <a:rPr lang="sr-Latn-RS" smtClean="0"/>
              <a:t>9.10.2024.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0CE71-4F00-45E5-AE31-7FBD2CA0E72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75519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D99B-52BA-45E0-8495-636F134A7097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EC5A-0A74-4CC3-82C2-820A36F39870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F96FB-E6B4-413E-A5E4-54DB742C13D3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6927-7710-4313-9EAE-D0FEE5093D84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E2E5-56F2-4E74-8D10-43D946BAE8E1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D34B-0949-4AEE-9A00-0AF3A7EFDBA0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45C41-F97B-4E52-97C2-82914D7EE145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DCDE-D33F-4F9C-A5DB-9EB7CF67AA3D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ADEE-3D4D-4636-A2C5-FB809F5EA9CF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4226-111F-47BD-85C5-3975A4637BD6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5581-85EC-47D8-ABAC-433BC3977D14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A89D-5088-4A65-A9E2-0467C905B3DC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17BF-9DCB-4B94-BF56-8F87ED5D51EE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3B2A-31DF-41F9-BAF7-0CAF8E1117DB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66BB-F6FB-4E16-B81C-BD2561F39C3A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C97C-6A5E-45EA-AC95-4A65EB6ACDA1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6A984-2DB1-4871-9FD3-01E6C6DC8A72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4F43E83-1BEC-4312-AC5B-40CBDFA17F9B}" type="datetime1">
              <a:rPr lang="en-US" smtClean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70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s.rs/" TargetMode="External"/><Relationship Id="rId2" Type="http://schemas.openxmlformats.org/officeDocument/2006/relationships/hyperlink" Target="mailto:finansiranje.ps@acas.r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DF17025D-0558-4BB1-932D-D407F5BDC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8075D-7947-1AF9-5E12-0D753AF2B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753" y="628618"/>
            <a:ext cx="6559859" cy="2029916"/>
          </a:xfrm>
        </p:spPr>
        <p:txBody>
          <a:bodyPr>
            <a:normAutofit/>
          </a:bodyPr>
          <a:lstStyle/>
          <a:p>
            <a:pPr defTabSz="288000"/>
            <a:r>
              <a:rPr lang="sr-RS" sz="3200" b="1" dirty="0">
                <a:solidFill>
                  <a:srgbClr val="182F7C"/>
                </a:solidFill>
                <a:latin typeface="Times New Roman" pitchFamily="18"/>
                <a:cs typeface="Times New Roman" pitchFamily="18"/>
              </a:rPr>
              <a:t>Сектор за контролу финансирања политичких активности</a:t>
            </a:r>
            <a:endParaRPr lang="sr-Latn-RS" sz="3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EE1EC5-D880-E4F4-D699-9E473265C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5624" y="3843868"/>
            <a:ext cx="5414401" cy="1564744"/>
          </a:xfrm>
        </p:spPr>
        <p:txBody>
          <a:bodyPr>
            <a:normAutofit/>
          </a:bodyPr>
          <a:lstStyle/>
          <a:p>
            <a:r>
              <a:rPr lang="sr-RS" sz="2800" b="1" dirty="0">
                <a:solidFill>
                  <a:srgbClr val="0D1F63"/>
                </a:solidFill>
                <a:latin typeface="Times New Roman" pitchFamily="18"/>
                <a:cs typeface="Times New Roman" pitchFamily="18"/>
              </a:rPr>
              <a:t>Контрола финансирања политичких</a:t>
            </a:r>
            <a:r>
              <a:rPr lang="sr-Latn-RS" sz="2800" b="1" dirty="0">
                <a:solidFill>
                  <a:srgbClr val="0D1F63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sr-RS" sz="2800" b="1" dirty="0">
                <a:solidFill>
                  <a:srgbClr val="0D1F63"/>
                </a:solidFill>
                <a:latin typeface="Times New Roman" pitchFamily="18"/>
                <a:cs typeface="Times New Roman" pitchFamily="18"/>
              </a:rPr>
              <a:t>субјеката</a:t>
            </a:r>
          </a:p>
          <a:p>
            <a:endParaRPr lang="sr-Latn-RS" dirty="0">
              <a:solidFill>
                <a:srgbClr val="0F496F"/>
              </a:solidFill>
            </a:endParaRPr>
          </a:p>
        </p:txBody>
      </p:sp>
      <p:sp useBgFill="1"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23897308-2491-4C39-B764-46DCD1CAD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1" y="620722"/>
            <a:ext cx="3670674" cy="5286838"/>
          </a:xfrm>
          <a:prstGeom prst="snip2DiagRect">
            <a:avLst>
              <a:gd name="adj1" fmla="val 15804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D4261D7-A150-A81C-8896-F50DF9A82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291" y="1105354"/>
            <a:ext cx="2344712" cy="4322052"/>
          </a:xfrm>
          <a:prstGeom prst="rect">
            <a:avLst/>
          </a:prstGeom>
          <a:noFill/>
        </p:spPr>
      </p:pic>
      <p:grpSp>
        <p:nvGrpSpPr>
          <p:cNvPr id="22" name="Group 12">
            <a:extLst>
              <a:ext uri="{FF2B5EF4-FFF2-40B4-BE49-F238E27FC236}">
                <a16:creationId xmlns:a16="http://schemas.microsoft.com/office/drawing/2014/main" id="{437C3370-E183-40E3-8F06-FDD26E64D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7774F20-3F21-44FE-976F-CC336A7482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A342010-2E15-4FE2-8956-F562BBF50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72C8931-1DC1-48FA-878F-2B7CB813D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3285CBA-1A56-43E8-8B87-570C461DA3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04A0B30-03E2-41DD-B443-95E7FB70E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FB51D-47F4-9B2F-D55E-39DFA4711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www.acas.rs                                                                        finansiranje.ps@acas.rs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9D777-B8CD-61F2-A0D8-844166D7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69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FD0F-A5EC-DA5E-2D63-B9351CDA3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83" y="863600"/>
            <a:ext cx="8534401" cy="900502"/>
          </a:xfrm>
        </p:spPr>
        <p:txBody>
          <a:bodyPr>
            <a:normAutofit fontScale="90000"/>
          </a:bodyPr>
          <a:lstStyle/>
          <a:p>
            <a:pPr algn="ctr"/>
            <a:r>
              <a:rPr lang="sr-RS" sz="3600" b="1" dirty="0">
                <a:solidFill>
                  <a:srgbClr val="0D1F63"/>
                </a:solidFill>
                <a:latin typeface="Times New Roman" pitchFamily="18"/>
                <a:cs typeface="Times New Roman" pitchFamily="18"/>
              </a:rPr>
              <a:t>Обрасци које подносе политички субјекти</a:t>
            </a:r>
            <a:endParaRPr lang="sr-Latn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5CA20-B490-5687-8AB2-3D859CAC4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2165230"/>
            <a:ext cx="8534400" cy="3829170"/>
          </a:xfrm>
        </p:spPr>
        <p:txBody>
          <a:bodyPr/>
          <a:lstStyle/>
          <a:p>
            <a:pPr marL="285750" lvl="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r-RS" sz="18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Контрола уноса јединственог матичног броја физичких лица (у свим деловима образаца где је одабран унос података за физичка лица)</a:t>
            </a:r>
            <a:endParaRPr lang="sr-Latn-RS" sz="1800" dirty="0">
              <a:solidFill>
                <a:schemeClr val="tx1"/>
              </a:solidFill>
              <a:latin typeface="Times New Roman" pitchFamily="18"/>
              <a:cs typeface="Times New Roman" pitchFamily="18"/>
            </a:endParaRPr>
          </a:p>
          <a:p>
            <a:pPr marL="285750" lvl="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r-RS" sz="18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Контрола уноса матичног броја за домаћа правна лица (у свим деловима образаца где је одабран унос података за правна лица након унетог матичног броја могуће је проверити исправност и превући податке из Агенције за привредне регистре)</a:t>
            </a:r>
            <a:endParaRPr lang="sr-Latn-RS" sz="1800" dirty="0">
              <a:solidFill>
                <a:schemeClr val="tx1"/>
              </a:solidFill>
              <a:latin typeface="Times New Roman" pitchFamily="18"/>
              <a:cs typeface="Times New Roman" pitchFamily="18"/>
            </a:endParaRPr>
          </a:p>
          <a:p>
            <a:pPr marL="285750" lvl="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r-RS" sz="18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Омогућен је одабир страног правног лица и унос доступних података, кликом на квадратић </a:t>
            </a:r>
            <a:r>
              <a:rPr lang="sr-RS" sz="1050" b="1" dirty="0">
                <a:solidFill>
                  <a:srgbClr val="333333"/>
                </a:solidFill>
                <a:latin typeface="Helvetica Neue"/>
              </a:rPr>
              <a:t>Страно лице: </a:t>
            </a:r>
            <a:r>
              <a:rPr lang="sr-RS" sz="1800" dirty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 </a:t>
            </a:r>
            <a:endParaRPr lang="sr-Latn-RS" sz="1800" dirty="0">
              <a:solidFill>
                <a:srgbClr val="002060"/>
              </a:solidFill>
              <a:latin typeface="Times New Roman" pitchFamily="18"/>
              <a:cs typeface="Times New Roman" pitchFamily="18"/>
            </a:endParaRPr>
          </a:p>
          <a:p>
            <a:pPr marL="285750" lvl="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r-RS" sz="18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Електронски потпис на обрасцу (електронски потписан образац се доставља Aгенцији кроз веб форму, након подношења није потребно доставити извештај у папирној форми)</a:t>
            </a:r>
            <a:endParaRPr lang="sr-Latn-RS" sz="1800" dirty="0">
              <a:solidFill>
                <a:schemeClr val="tx1"/>
              </a:solidFill>
              <a:latin typeface="Times New Roman" pitchFamily="18"/>
              <a:cs typeface="Times New Roman" pitchFamily="18"/>
            </a:endParaRPr>
          </a:p>
          <a:p>
            <a:pPr marL="285750" lvl="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r-RS" sz="1800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Уз извештај је могуће додати документацију коју такође није потребно доставити у папирној форми, осим на захтев Агенције</a:t>
            </a:r>
          </a:p>
          <a:p>
            <a:endParaRPr lang="sr-Latn-R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DDD1F-2EC0-66B2-AA22-5992BCDFD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3985A5-70D0-9AC8-9F6B-A55C8DA8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Graphic 7" descr="Browser window with solid fill">
            <a:extLst>
              <a:ext uri="{FF2B5EF4-FFF2-40B4-BE49-F238E27FC236}">
                <a16:creationId xmlns:a16="http://schemas.microsoft.com/office/drawing/2014/main" id="{FB620933-B854-089A-E15B-5566C47CC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73387" y="387696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1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6" name="Rectangle 215">
            <a:extLst>
              <a:ext uri="{FF2B5EF4-FFF2-40B4-BE49-F238E27FC236}">
                <a16:creationId xmlns:a16="http://schemas.microsoft.com/office/drawing/2014/main" id="{6DCB64DE-FB3A-4D83-9241-A0D26824B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04B21D-5CCC-11EC-C823-4F3D2BFA0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0" y="4859241"/>
            <a:ext cx="10250013" cy="78869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100" dirty="0" err="1">
                <a:solidFill>
                  <a:srgbClr val="FFFFFF"/>
                </a:solidFill>
              </a:rPr>
              <a:t>Обавезна</a:t>
            </a:r>
            <a:r>
              <a:rPr lang="en-US" sz="4100" dirty="0">
                <a:solidFill>
                  <a:srgbClr val="FFFFFF"/>
                </a:solidFill>
              </a:rPr>
              <a:t> </a:t>
            </a:r>
            <a:r>
              <a:rPr lang="en-US" sz="4100" dirty="0" err="1">
                <a:solidFill>
                  <a:srgbClr val="FFFFFF"/>
                </a:solidFill>
              </a:rPr>
              <a:t>поља</a:t>
            </a:r>
            <a:r>
              <a:rPr lang="en-US" sz="4100" dirty="0">
                <a:solidFill>
                  <a:srgbClr val="FFFFFF"/>
                </a:solidFill>
              </a:rPr>
              <a:t> за </a:t>
            </a:r>
            <a:r>
              <a:rPr lang="en-US" sz="4100" dirty="0" err="1">
                <a:solidFill>
                  <a:srgbClr val="FFFFFF"/>
                </a:solidFill>
              </a:rPr>
              <a:t>унос</a:t>
            </a:r>
            <a:r>
              <a:rPr lang="en-US" sz="4100" dirty="0">
                <a:solidFill>
                  <a:srgbClr val="FFFFFF"/>
                </a:solidFill>
              </a:rPr>
              <a:t> </a:t>
            </a:r>
            <a:r>
              <a:rPr lang="en-US" sz="4100" dirty="0" err="1">
                <a:solidFill>
                  <a:srgbClr val="FFFFFF"/>
                </a:solidFill>
              </a:rPr>
              <a:t>података</a:t>
            </a:r>
            <a:endParaRPr lang="en-US" sz="4100" dirty="0">
              <a:solidFill>
                <a:srgbClr val="FFFFF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FDCFC-A03E-EBCF-5A51-60FD85597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815" y="5627137"/>
            <a:ext cx="10250011" cy="46296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Обавезна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поља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означена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су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црвеном</a:t>
            </a:r>
            <a:r>
              <a:rPr lang="en-US" sz="2000" dirty="0">
                <a:solidFill>
                  <a:srgbClr val="0F496F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маркацијом</a:t>
            </a:r>
            <a:r>
              <a:rPr lang="en-US" sz="2000" dirty="0">
                <a:solidFill>
                  <a:schemeClr val="bg1"/>
                </a:solidFill>
              </a:rPr>
              <a:t> а </a:t>
            </a:r>
            <a:r>
              <a:rPr lang="en-US" sz="2000" dirty="0" err="1">
                <a:solidFill>
                  <a:schemeClr val="bg1"/>
                </a:solidFill>
              </a:rPr>
              <a:t>опциона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поља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зеленом</a:t>
            </a:r>
            <a:r>
              <a:rPr lang="en-US" sz="2000" b="1" dirty="0">
                <a:solidFill>
                  <a:srgbClr val="0F496F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Корисник</a:t>
            </a:r>
            <a:r>
              <a:rPr lang="en-US" sz="2000" dirty="0">
                <a:solidFill>
                  <a:schemeClr val="bg1"/>
                </a:solidFill>
              </a:rPr>
              <a:t> је у </a:t>
            </a:r>
            <a:r>
              <a:rPr lang="en-US" sz="2000" dirty="0" err="1">
                <a:solidFill>
                  <a:schemeClr val="bg1"/>
                </a:solidFill>
              </a:rPr>
              <a:t>обавези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да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попуни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сва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обавезна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поља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 useBgFill="1">
        <p:nvSpPr>
          <p:cNvPr id="218" name="Snip Diagonal Corner Rectangle 6">
            <a:extLst>
              <a:ext uri="{FF2B5EF4-FFF2-40B4-BE49-F238E27FC236}">
                <a16:creationId xmlns:a16="http://schemas.microsoft.com/office/drawing/2014/main" id="{5E94C64B-831C-45FA-B484-591F4D577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702" y="606367"/>
            <a:ext cx="10948124" cy="3546637"/>
          </a:xfrm>
          <a:prstGeom prst="snip2DiagRect">
            <a:avLst>
              <a:gd name="adj1" fmla="val 13628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34F1B2-9F8F-1D56-B8AF-FDB6AA798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00" y="212726"/>
            <a:ext cx="11425471" cy="4546645"/>
          </a:xfrm>
          <a:prstGeom prst="rect">
            <a:avLst/>
          </a:prstGeom>
        </p:spPr>
      </p:pic>
      <p:grpSp>
        <p:nvGrpSpPr>
          <p:cNvPr id="220" name="Group 219">
            <a:extLst>
              <a:ext uri="{FF2B5EF4-FFF2-40B4-BE49-F238E27FC236}">
                <a16:creationId xmlns:a16="http://schemas.microsoft.com/office/drawing/2014/main" id="{AC96E397-7705-43C9-AC81-FA8EF1951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F3610BCA-0EBE-4357-AAC0-13841E7C5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B60E1E24-3D98-4A53-A3AD-CBD84D94F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367E51D9-454B-4095-9718-C6B1CDED97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4A8E8BDB-294C-4025-A6C1-2FFDDA36F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A0D27BDE-F887-4341-B91A-3145A6142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F6422-42D1-E33E-EABE-F84762AD3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2" y="6397017"/>
            <a:ext cx="7543800" cy="365125"/>
          </a:xfrm>
        </p:spPr>
        <p:txBody>
          <a:bodyPr/>
          <a:lstStyle/>
          <a:p>
            <a:r>
              <a:rPr lang="en-US" dirty="0"/>
              <a:t>www.acas.rs                                                                        finansiranje.ps@acas.rs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073092-F575-CEA6-6FDC-463E1E5D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488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8A973E8-C2D4-4C81-8ADE-C5C021A61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21A22-596E-CB65-3192-D0F55692B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1" y="4473680"/>
            <a:ext cx="10111216" cy="8449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r-Cyrl-RS" sz="3200" dirty="0"/>
              <a:t>Увоз-унос података из </a:t>
            </a:r>
            <a:r>
              <a:rPr lang="sr-Latn-RS" sz="3200" dirty="0"/>
              <a:t>EXCEL</a:t>
            </a:r>
            <a:r>
              <a:rPr lang="sr-Cyrl-RS" sz="3200" dirty="0"/>
              <a:t>-а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0013E-4D96-9C72-0558-A9278BD50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815" y="5686129"/>
            <a:ext cx="9623477" cy="4629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Cyrl-RS" sz="2400" i="0" u="none" strike="noStrike" kern="1200" cap="none" spc="0" baseline="0" dirty="0">
                <a:solidFill>
                  <a:schemeClr val="accent5"/>
                </a:solidFill>
                <a:uFillTx/>
                <a:latin typeface="Times New Roman" pitchFamily="18"/>
                <a:ea typeface="Noto Sans CJK SC Regular" pitchFamily="2"/>
                <a:cs typeface="Times New Roman" pitchFamily="18"/>
              </a:rPr>
              <a:t>Унос и преузимање података из </a:t>
            </a:r>
            <a:r>
              <a:rPr lang="sr-RS" sz="2400" i="0" u="none" strike="noStrike" kern="1200" cap="none" spc="0" baseline="0" dirty="0">
                <a:solidFill>
                  <a:schemeClr val="accent5"/>
                </a:solidFill>
                <a:uFillTx/>
                <a:latin typeface="Times New Roman" pitchFamily="18"/>
                <a:ea typeface="Noto Sans CJK SC Regular" pitchFamily="2"/>
                <a:cs typeface="Times New Roman" pitchFamily="18"/>
              </a:rPr>
              <a:t>документа </a:t>
            </a:r>
            <a:r>
              <a:rPr lang="sr-Cyrl-RS" sz="2400" dirty="0">
                <a:solidFill>
                  <a:schemeClr val="accent5"/>
                </a:solidFill>
                <a:latin typeface="Times New Roman" pitchFamily="18"/>
                <a:ea typeface="Noto Sans CJK SC Regular" pitchFamily="2"/>
                <a:cs typeface="Times New Roman" pitchFamily="18"/>
              </a:rPr>
              <a:t>у</a:t>
            </a:r>
            <a:r>
              <a:rPr lang="sr-RS" sz="2400" i="0" u="none" strike="noStrike" kern="1200" cap="none" spc="0" baseline="0" dirty="0">
                <a:solidFill>
                  <a:schemeClr val="accent5"/>
                </a:solidFill>
                <a:uFillTx/>
                <a:latin typeface="Times New Roman" pitchFamily="18"/>
                <a:ea typeface="Noto Sans CJK SC Regular" pitchFamily="2"/>
                <a:cs typeface="Times New Roman" pitchFamily="18"/>
              </a:rPr>
              <a:t> excel </a:t>
            </a:r>
            <a:r>
              <a:rPr lang="sr-Cyrl-RS" sz="2400" i="0" u="none" strike="noStrike" kern="1200" cap="none" spc="0" baseline="0" dirty="0">
                <a:solidFill>
                  <a:schemeClr val="accent5"/>
                </a:solidFill>
                <a:uFillTx/>
                <a:latin typeface="Times New Roman" pitchFamily="18"/>
                <a:ea typeface="Noto Sans CJK SC Regular" pitchFamily="2"/>
                <a:cs typeface="Times New Roman" pitchFamily="18"/>
              </a:rPr>
              <a:t>формату</a:t>
            </a:r>
            <a:endParaRPr lang="en-US" sz="2100" dirty="0">
              <a:solidFill>
                <a:schemeClr val="accent5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08E251A-5371-4E82-A0F3-2CA0C15AB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31AC21F-237B-4CA8-BC96-29F3607FA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959094C-A1B3-4AD4-9AAE-0FCDDD798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5EC0EFA-8A7F-4299-A623-3EE741461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65D7216-F9AF-42BE-99AD-1904DEF69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DE3349B-AD7F-48C8-9300-D81D69436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Snip Diagonal Corner Rectangle 12">
            <a:extLst>
              <a:ext uri="{FF2B5EF4-FFF2-40B4-BE49-F238E27FC236}">
                <a16:creationId xmlns:a16="http://schemas.microsoft.com/office/drawing/2014/main" id="{E05CABE9-5E7C-4773-BFCD-24B199FA1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251" y="690851"/>
            <a:ext cx="9615670" cy="3607302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F348194-1B2A-9B80-5078-CD57A15DFF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712" r="1" b="17507"/>
          <a:stretch/>
        </p:blipFill>
        <p:spPr>
          <a:xfrm>
            <a:off x="834934" y="854087"/>
            <a:ext cx="9290304" cy="3280831"/>
          </a:xfrm>
          <a:custGeom>
            <a:avLst/>
            <a:gdLst/>
            <a:ahLst/>
            <a:cxnLst/>
            <a:rect l="l" t="t" r="r" b="b"/>
            <a:pathLst>
              <a:path w="9290304" h="3280831">
                <a:moveTo>
                  <a:pt x="402071" y="0"/>
                </a:moveTo>
                <a:lnTo>
                  <a:pt x="9290304" y="0"/>
                </a:lnTo>
                <a:lnTo>
                  <a:pt x="9290304" y="2876895"/>
                </a:lnTo>
                <a:lnTo>
                  <a:pt x="8886368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F7EED-222D-8AD6-5DC9-806F318F7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2A84C-6437-7590-DCD1-143275EE7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4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F0BF56-0A48-00CF-F573-403EC3E24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Успешно поднет образац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83AF6-9C89-B2F8-62B8-FCD5729CF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2709" y="3843868"/>
            <a:ext cx="2827315" cy="156474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/>
              <a:t>ПДФ верзија обрасца Годишњег финансијског извештаја</a:t>
            </a:r>
          </a:p>
        </p:txBody>
      </p:sp>
      <p:sp>
        <p:nvSpPr>
          <p:cNvPr id="46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-up of a document&#10;&#10;Description automatically generated with low confidence">
            <a:extLst>
              <a:ext uri="{FF2B5EF4-FFF2-40B4-BE49-F238E27FC236}">
                <a16:creationId xmlns:a16="http://schemas.microsoft.com/office/drawing/2014/main" id="{FB067DB3-7B8D-BBEF-F0A0-42E35052D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44" r="3" b="3"/>
          <a:stretch/>
        </p:blipFill>
        <p:spPr>
          <a:xfrm>
            <a:off x="964144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1E7E1-2CC7-AE90-3663-4781C7802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0" i="0" kern="120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www.acas.rs                                                                        finansiranje.ps@acas.rs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ED09E-39C7-540B-DCE1-B1089E51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13</a:t>
            </a:fld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993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4B60-2130-F130-A36C-42A467935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0" y="315823"/>
            <a:ext cx="8534401" cy="1323196"/>
          </a:xfrm>
        </p:spPr>
        <p:txBody>
          <a:bodyPr>
            <a:normAutofit/>
          </a:bodyPr>
          <a:lstStyle/>
          <a:p>
            <a:r>
              <a:rPr lang="sr-Cyrl-RS" sz="3200" b="1" dirty="0">
                <a:solidFill>
                  <a:schemeClr val="bg2"/>
                </a:solidFill>
              </a:rPr>
              <a:t>Правилник о евиденцијама и извештајима политичких субјеката </a:t>
            </a:r>
            <a:endParaRPr lang="sr-Latn-RS" sz="3200" b="1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CE2B1-5DDC-73C3-0EDD-79E33303A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2691442"/>
            <a:ext cx="8534400" cy="370935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>
                <a:solidFill>
                  <a:schemeClr val="tx1"/>
                </a:solidFill>
              </a:rPr>
              <a:t>Годишњи извештај о финансирању ГИФ (образац И-1)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>
                <a:solidFill>
                  <a:schemeClr val="tx1"/>
                </a:solidFill>
              </a:rPr>
              <a:t>Евиденција о прилозима физичких и правних лица (образац Е-1)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>
                <a:solidFill>
                  <a:schemeClr val="tx1"/>
                </a:solidFill>
              </a:rPr>
              <a:t>Евиденција о имовини (образац Е-2)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>
                <a:solidFill>
                  <a:schemeClr val="tx1"/>
                </a:solidFill>
              </a:rPr>
              <a:t>Мишљење овлашћеног ревизора на образац И-1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>
                <a:solidFill>
                  <a:schemeClr val="tx1"/>
                </a:solidFill>
              </a:rPr>
              <a:t>Редовни годишњи финансијски извештај који се подноси АПР-у </a:t>
            </a:r>
            <a:endParaRPr lang="sr-Latn-RS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C86725-36B4-ECC5-E943-0E8A42654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0" y="6400799"/>
            <a:ext cx="7543800" cy="365125"/>
          </a:xfrm>
        </p:spPr>
        <p:txBody>
          <a:bodyPr/>
          <a:lstStyle/>
          <a:p>
            <a:r>
              <a:rPr lang="en-US" dirty="0"/>
              <a:t>www.acas.rs                                                                        finansiranje.ps@acas.rs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59152-698D-055D-CA05-A2162C2D7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39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4C78-158C-4C61-6700-E7CCE269F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276045"/>
            <a:ext cx="8534401" cy="1030240"/>
          </a:xfrm>
        </p:spPr>
        <p:txBody>
          <a:bodyPr>
            <a:normAutofit fontScale="90000"/>
          </a:bodyPr>
          <a:lstStyle/>
          <a:p>
            <a:r>
              <a:rPr lang="en-US" sz="3200" b="1" strike="noStrike" spc="-1" dirty="0" err="1">
                <a:solidFill>
                  <a:schemeClr val="bg2"/>
                </a:solidFill>
                <a:ea typeface="DejaVu Sans"/>
              </a:rPr>
              <a:t>Годишњи</a:t>
            </a:r>
            <a:r>
              <a:rPr lang="en-US" sz="3200" b="1" strike="noStrike" spc="-1" dirty="0">
                <a:solidFill>
                  <a:schemeClr val="bg2"/>
                </a:solidFill>
                <a:ea typeface="DejaVu Sans"/>
              </a:rPr>
              <a:t> </a:t>
            </a:r>
            <a:r>
              <a:rPr lang="en-US" sz="3200" b="1" strike="noStrike" spc="-1" dirty="0" err="1">
                <a:solidFill>
                  <a:schemeClr val="bg2"/>
                </a:solidFill>
                <a:ea typeface="DejaVu Sans"/>
              </a:rPr>
              <a:t>извештај</a:t>
            </a:r>
            <a:r>
              <a:rPr lang="sr-Cyrl-RS" sz="3200" b="1" strike="noStrike" spc="-1" dirty="0">
                <a:solidFill>
                  <a:schemeClr val="bg2"/>
                </a:solidFill>
                <a:ea typeface="DejaVu Sans"/>
              </a:rPr>
              <a:t> о финансирању (образац И-1)</a:t>
            </a:r>
            <a:endParaRPr lang="sr-Latn-RS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7BDB9-CC11-2767-77B0-D6CE3CED5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1" y="1661160"/>
            <a:ext cx="10236337" cy="452265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Општи подаци</a:t>
            </a:r>
          </a:p>
          <a:p>
            <a:endParaRPr lang="ru-RU" sz="2800" dirty="0">
              <a:solidFill>
                <a:schemeClr val="tx1"/>
              </a:solidFill>
            </a:endParaRPr>
          </a:p>
          <a:p>
            <a:pPr marL="457200" indent="-457200"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tx1"/>
                </a:solidFill>
              </a:rPr>
              <a:t>Назив политичког субјекта</a:t>
            </a:r>
          </a:p>
          <a:p>
            <a:pPr marL="457200" indent="-457200"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tx1"/>
                </a:solidFill>
              </a:rPr>
              <a:t>Задужбине и фондацијама чији је оснивач политички субјект</a:t>
            </a:r>
          </a:p>
          <a:p>
            <a:pPr marL="457200" indent="-457200"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tx1"/>
                </a:solidFill>
              </a:rPr>
              <a:t>Одговорно лице</a:t>
            </a:r>
          </a:p>
          <a:p>
            <a:pPr marL="457200" indent="-457200"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tx1"/>
                </a:solidFill>
              </a:rPr>
              <a:t>Члансто у међународним политичким удружењима</a:t>
            </a:r>
          </a:p>
          <a:p>
            <a:endParaRPr lang="sr-Latn-R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DED28-2ACB-2FAE-F88F-8E319BB4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DDF7B5-1D07-37F3-6CB7-321A3058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1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27776-2CAC-DDB6-E20A-04A63FF65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0" y="718457"/>
            <a:ext cx="9674635" cy="527594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chemeClr val="bg2"/>
                </a:solidFill>
              </a:rPr>
              <a:t>ПРИХОДИ ПОЛИТИЧКОГ СУБЈЕКТА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marL="342900" indent="-342900" algn="just">
              <a:buFont typeface="Symbol" panose="05050102010706020507" pitchFamily="18" charset="2"/>
              <a:buChar char="-"/>
            </a:pPr>
            <a:r>
              <a:rPr lang="ru-RU" sz="2400" dirty="0">
                <a:solidFill>
                  <a:schemeClr val="tx1"/>
                </a:solidFill>
              </a:rPr>
              <a:t>Новчана средства из јавних извора</a:t>
            </a:r>
          </a:p>
          <a:p>
            <a:pPr marL="342900" indent="-342900" algn="just">
              <a:buFont typeface="Symbol" panose="05050102010706020507" pitchFamily="18" charset="2"/>
              <a:buChar char="-"/>
            </a:pPr>
            <a:r>
              <a:rPr lang="ru-RU" sz="2400" dirty="0">
                <a:solidFill>
                  <a:schemeClr val="tx1"/>
                </a:solidFill>
              </a:rPr>
              <a:t>Услуге и добра из јавних извора (члан 6. Закона)</a:t>
            </a:r>
          </a:p>
          <a:p>
            <a:pPr marL="342900" indent="-342900" algn="just">
              <a:buFont typeface="Symbol" panose="05050102010706020507" pitchFamily="18" charset="2"/>
              <a:buChar char="-"/>
            </a:pPr>
            <a:r>
              <a:rPr lang="ru-RU" sz="2400" dirty="0">
                <a:solidFill>
                  <a:schemeClr val="tx1"/>
                </a:solidFill>
              </a:rPr>
              <a:t>Прилози физичких лица</a:t>
            </a:r>
          </a:p>
          <a:p>
            <a:pPr marL="342900" indent="-342900" algn="just">
              <a:buFont typeface="Symbol" panose="05050102010706020507" pitchFamily="18" charset="2"/>
              <a:buChar char="-"/>
            </a:pPr>
            <a:r>
              <a:rPr lang="ru-RU" sz="2400" dirty="0">
                <a:solidFill>
                  <a:schemeClr val="tx1"/>
                </a:solidFill>
              </a:rPr>
              <a:t>Прилози правних лица и међународних пол. удружења</a:t>
            </a:r>
          </a:p>
          <a:p>
            <a:pPr marL="342900" indent="-342900" algn="just">
              <a:buFont typeface="Symbol" panose="05050102010706020507" pitchFamily="18" charset="2"/>
              <a:buChar char="-"/>
            </a:pPr>
            <a:r>
              <a:rPr lang="ru-RU" sz="2400" dirty="0">
                <a:solidFill>
                  <a:schemeClr val="tx1"/>
                </a:solidFill>
              </a:rPr>
              <a:t>Приходи од чланарина и чланских доприноса</a:t>
            </a:r>
          </a:p>
          <a:p>
            <a:pPr marL="342900" indent="-342900" algn="just">
              <a:buFont typeface="Symbol" panose="05050102010706020507" pitchFamily="18" charset="2"/>
              <a:buChar char="-"/>
            </a:pPr>
            <a:r>
              <a:rPr lang="ru-RU" sz="2400" dirty="0">
                <a:solidFill>
                  <a:schemeClr val="tx1"/>
                </a:solidFill>
              </a:rPr>
              <a:t>Приходи од имовине политичког субјекта</a:t>
            </a:r>
          </a:p>
          <a:p>
            <a:pPr marL="342900" indent="-342900" algn="just">
              <a:buFont typeface="Symbol" panose="05050102010706020507" pitchFamily="18" charset="2"/>
              <a:buChar char="-"/>
            </a:pPr>
            <a:r>
              <a:rPr lang="ru-RU" sz="2400" dirty="0">
                <a:solidFill>
                  <a:schemeClr val="tx1"/>
                </a:solidFill>
              </a:rPr>
              <a:t>Други приходи (у складу са прописима о рачуноводству) који нису напред наведени </a:t>
            </a:r>
          </a:p>
          <a:p>
            <a:endParaRPr lang="sr-Latn-R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236D7F-69A9-8D45-F09F-1927E7138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3C85E-21A7-E2E2-95A9-9D848B4F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93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4128A3-0782-DAC2-A196-65CF9565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7A1F61-816C-78A5-6D51-55C9E3D05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132DED7D-A3D9-8F69-AD44-A31C4703E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52" y="320675"/>
            <a:ext cx="8118904" cy="574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F14FD-4580-589D-C31B-A6789B17F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69174"/>
            <a:ext cx="8534401" cy="788851"/>
          </a:xfrm>
        </p:spPr>
        <p:txBody>
          <a:bodyPr>
            <a:normAutofit/>
          </a:bodyPr>
          <a:lstStyle/>
          <a:p>
            <a:r>
              <a:rPr lang="sr-Cyrl-RS" sz="2400" b="1" dirty="0">
                <a:solidFill>
                  <a:schemeClr val="bg2"/>
                </a:solidFill>
              </a:rPr>
              <a:t>расходи политичког субјекта </a:t>
            </a:r>
            <a:endParaRPr lang="sr-Latn-RS" sz="2400" b="1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8675E-EF8C-9A23-B037-9961755D5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763486"/>
            <a:ext cx="9975078" cy="4323806"/>
          </a:xfrm>
        </p:spPr>
        <p:txBody>
          <a:bodyPr/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2400" dirty="0">
                <a:solidFill>
                  <a:schemeClr val="tx1"/>
                </a:solidFill>
              </a:rPr>
              <a:t>Режијски и текући трошкови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2400" dirty="0">
                <a:solidFill>
                  <a:schemeClr val="tx1"/>
                </a:solidFill>
              </a:rPr>
              <a:t>Трошкови рекламног материјала и публикација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2400" dirty="0">
                <a:solidFill>
                  <a:schemeClr val="tx1"/>
                </a:solidFill>
              </a:rPr>
              <a:t>Трошкови јавних догађаја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2400" dirty="0">
                <a:solidFill>
                  <a:schemeClr val="tx1"/>
                </a:solidFill>
              </a:rPr>
              <a:t>Зараде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2400" dirty="0">
                <a:solidFill>
                  <a:schemeClr val="tx1"/>
                </a:solidFill>
              </a:rPr>
              <a:t>Tрошкови стручног усавршавања и оспособљавања, међународне сарадње и рада са чланством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2400" dirty="0">
                <a:solidFill>
                  <a:schemeClr val="tx1"/>
                </a:solidFill>
              </a:rPr>
              <a:t>Други трошкови (у складу са прописима о рачуноводству) који нису напред наведени </a:t>
            </a:r>
          </a:p>
          <a:p>
            <a:endParaRPr lang="sr-Latn-R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9F34E8-5F5C-3F71-A710-F64188AEB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6A5F1-22A9-29AE-83A4-92DD9553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7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5CB832-D3A5-8A3F-4ED0-CA05DC6C1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D1706-B414-61BA-898E-68830C28A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A39367E4-7E99-568A-8EAF-C139A0C45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48" y="230451"/>
            <a:ext cx="8285158" cy="585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EB0449-8983-9098-E101-BDB774FEB14D}"/>
              </a:ext>
            </a:extLst>
          </p:cNvPr>
          <p:cNvSpPr txBox="1"/>
          <p:nvPr/>
        </p:nvSpPr>
        <p:spPr>
          <a:xfrm>
            <a:off x="1435509" y="1776847"/>
            <a:ext cx="932098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3200" b="1" dirty="0" err="1"/>
              <a:t>Web</a:t>
            </a:r>
            <a:r>
              <a:rPr lang="sr-Latn-RS" sz="3200" b="1" dirty="0"/>
              <a:t> </a:t>
            </a:r>
            <a:r>
              <a:rPr lang="sr-Latn-RS" sz="3200" b="1" dirty="0" err="1"/>
              <a:t>форме</a:t>
            </a:r>
            <a:r>
              <a:rPr lang="sr-Latn-RS" sz="3200" b="1" dirty="0"/>
              <a:t> </a:t>
            </a:r>
            <a:r>
              <a:rPr lang="sr-Latn-RS" sz="3200" b="1" dirty="0" err="1"/>
              <a:t>образаца</a:t>
            </a:r>
            <a:r>
              <a:rPr lang="sr-Latn-RS" sz="3200" b="1" dirty="0"/>
              <a:t>.</a:t>
            </a:r>
            <a:endParaRPr lang="sr-Cyrl-RS" sz="3200" b="1" dirty="0"/>
          </a:p>
          <a:p>
            <a:endParaRPr lang="sr-Cyrl-RS" sz="3200" b="1" dirty="0"/>
          </a:p>
          <a:p>
            <a:r>
              <a:rPr lang="ru-RU" sz="3200" b="1" dirty="0"/>
              <a:t>Брже и лакше подношење извештаја.</a:t>
            </a:r>
          </a:p>
          <a:p>
            <a:endParaRPr lang="ru-RU" sz="3200" b="1" dirty="0"/>
          </a:p>
          <a:p>
            <a:r>
              <a:rPr lang="ru-RU" sz="3200" b="1" dirty="0"/>
              <a:t>Сигурније чување података.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92BC54-D7CF-0D31-FFD1-301B30BE0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AB768-1660-A48C-95A6-8C86250D8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2C7BF-4703-6CA4-D18C-3508AA98C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12932"/>
            <a:ext cx="8534401" cy="854165"/>
          </a:xfrm>
        </p:spPr>
        <p:txBody>
          <a:bodyPr>
            <a:normAutofit/>
          </a:bodyPr>
          <a:lstStyle/>
          <a:p>
            <a:r>
              <a:rPr lang="sr-Cyrl-RS" sz="2400" b="1" dirty="0">
                <a:solidFill>
                  <a:schemeClr val="bg2"/>
                </a:solidFill>
              </a:rPr>
              <a:t>Имовина, улози (сопствени извори) и обавезе</a:t>
            </a:r>
            <a:endParaRPr lang="sr-Latn-RS" sz="2400" b="1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98C1A-44E0-A77F-0DDD-938D8145D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5653" y="2207623"/>
            <a:ext cx="8534400" cy="3383280"/>
          </a:xfrm>
        </p:spPr>
        <p:txBody>
          <a:bodyPr/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2400" dirty="0">
                <a:solidFill>
                  <a:schemeClr val="tx1"/>
                </a:solidFill>
              </a:rPr>
              <a:t>Стална имовина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2400" dirty="0">
                <a:solidFill>
                  <a:schemeClr val="tx1"/>
                </a:solidFill>
              </a:rPr>
              <a:t>Обртна имовина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2400" dirty="0">
                <a:solidFill>
                  <a:schemeClr val="tx1"/>
                </a:solidFill>
              </a:rPr>
              <a:t>Ванбилансна актива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2400" dirty="0">
                <a:solidFill>
                  <a:schemeClr val="tx1"/>
                </a:solidFill>
              </a:rPr>
              <a:t>Улози (сопствени извори)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2400" dirty="0">
                <a:solidFill>
                  <a:schemeClr val="tx1"/>
                </a:solidFill>
              </a:rPr>
              <a:t>Дугорочна резервисања и обавезе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2400" dirty="0">
                <a:solidFill>
                  <a:schemeClr val="tx1"/>
                </a:solidFill>
              </a:rPr>
              <a:t>Ванбилансна пасива</a:t>
            </a:r>
          </a:p>
          <a:p>
            <a:endParaRPr lang="sr-Latn-R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D4DBFD-03D7-44C8-CBC5-E5DCB1485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EBFBA5-E069-CD87-D429-D10CB63DA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2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AA277-A7EF-77ED-9E51-18B7585BC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0" y="889363"/>
            <a:ext cx="8534401" cy="762726"/>
          </a:xfrm>
        </p:spPr>
        <p:txBody>
          <a:bodyPr>
            <a:normAutofit/>
          </a:bodyPr>
          <a:lstStyle/>
          <a:p>
            <a:r>
              <a:rPr lang="sr-Cyrl-RS" sz="2400" b="1" dirty="0">
                <a:solidFill>
                  <a:schemeClr val="bg2"/>
                </a:solidFill>
              </a:rPr>
              <a:t>Кредити и зајмови</a:t>
            </a:r>
            <a:endParaRPr lang="sr-Latn-RS" sz="2400" b="1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76C3D-5E57-5861-A51C-757E2E47B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1" y="2536371"/>
            <a:ext cx="8534400" cy="2545079"/>
          </a:xfrm>
        </p:spPr>
        <p:txBody>
          <a:bodyPr>
            <a:normAutofit/>
          </a:bodyPr>
          <a:lstStyle/>
          <a:p>
            <a:pPr marL="342900" indent="-342900">
              <a:buFont typeface="Symbol" panose="05050102010706020507" pitchFamily="18" charset="2"/>
              <a:buChar char="-"/>
            </a:pPr>
            <a:r>
              <a:rPr lang="ru-RU" sz="2400" dirty="0">
                <a:solidFill>
                  <a:schemeClr val="tx1"/>
                </a:solidFill>
              </a:rPr>
              <a:t>Кредити и зајмови политичког субјекта за редован рад и/или изборну кампању који одступају од тржишних услова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ru-RU" sz="2400" dirty="0">
                <a:solidFill>
                  <a:schemeClr val="tx1"/>
                </a:solidFill>
              </a:rPr>
              <a:t>Кредити и зајмови политичког субјекта за редован рад и/или изборну кампању одобрени под тржишним условима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endParaRPr lang="sr-Latn-RS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AD3A2-B0D9-CCFE-65A7-09D81D60D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E8881-0735-8BBF-FC15-7726DCFA6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81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1" name="Straight Connector 182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184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186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188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190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36" name="Rectangle 192">
            <a:extLst>
              <a:ext uri="{FF2B5EF4-FFF2-40B4-BE49-F238E27FC236}">
                <a16:creationId xmlns:a16="http://schemas.microsoft.com/office/drawing/2014/main" id="{211F35AE-7F5A-42E1-B3B2-146E628EE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515E0C-8B45-7EAF-A062-924D940C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1" y="3949439"/>
            <a:ext cx="9552558" cy="92736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err="1"/>
              <a:t>Образац</a:t>
            </a:r>
            <a:r>
              <a:rPr lang="en-US" sz="3200" dirty="0"/>
              <a:t> </a:t>
            </a:r>
            <a:r>
              <a:rPr lang="en-US" sz="3200" dirty="0" err="1"/>
              <a:t>евиденције</a:t>
            </a:r>
            <a:r>
              <a:rPr lang="en-US" sz="3200" dirty="0"/>
              <a:t> </a:t>
            </a:r>
            <a:r>
              <a:rPr lang="en-US" sz="3200" dirty="0" err="1"/>
              <a:t>прилога</a:t>
            </a:r>
            <a:r>
              <a:rPr lang="en-US" sz="3200" dirty="0"/>
              <a:t> Е-1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EB546-1C90-17D4-7213-9C9170EA6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815" y="5312572"/>
            <a:ext cx="9623477" cy="8596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Корисник PDF образац са bar-kodom штампа, потписује и доставља Агенцији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E9002F-96DF-2293-1393-6BBA870A25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5" r="-3" b="34588"/>
          <a:stretch/>
        </p:blipFill>
        <p:spPr>
          <a:xfrm>
            <a:off x="769363" y="828136"/>
            <a:ext cx="10503475" cy="3112836"/>
          </a:xfrm>
          <a:custGeom>
            <a:avLst/>
            <a:gdLst/>
            <a:ahLst/>
            <a:cxnLst/>
            <a:rect l="l" t="t" r="r" b="b"/>
            <a:pathLst>
              <a:path w="7543799" h="2917756">
                <a:moveTo>
                  <a:pt x="325906" y="0"/>
                </a:moveTo>
                <a:lnTo>
                  <a:pt x="7543799" y="0"/>
                </a:lnTo>
                <a:lnTo>
                  <a:pt x="7543799" y="2601638"/>
                </a:lnTo>
                <a:lnTo>
                  <a:pt x="7227681" y="2917756"/>
                </a:lnTo>
                <a:lnTo>
                  <a:pt x="0" y="2917756"/>
                </a:lnTo>
                <a:lnTo>
                  <a:pt x="0" y="325906"/>
                </a:lnTo>
                <a:close/>
              </a:path>
            </a:pathLst>
          </a:custGeom>
          <a:solidFill>
            <a:srgbClr val="EDEDED"/>
          </a:solidFill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grpSp>
        <p:nvGrpSpPr>
          <p:cNvPr id="237" name="Group 194">
            <a:extLst>
              <a:ext uri="{FF2B5EF4-FFF2-40B4-BE49-F238E27FC236}">
                <a16:creationId xmlns:a16="http://schemas.microsoft.com/office/drawing/2014/main" id="{A4D0269D-39E2-42E4-AD56-F65D629C9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DC4175A4-E4D7-4D1A-93E8-FD679229F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196">
              <a:extLst>
                <a:ext uri="{FF2B5EF4-FFF2-40B4-BE49-F238E27FC236}">
                  <a16:creationId xmlns:a16="http://schemas.microsoft.com/office/drawing/2014/main" id="{D45E9403-561B-4CEC-B6F7-9BD476FB4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9FE00C17-2C9E-48CF-9BC3-61B34FD13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CA37D796-28F7-4A9C-AD5B-7D8CCE81E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02E25AE7-6B25-4C75-85E5-733E8A4CE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D0FD2A-4F22-1F65-F02D-216103315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DD974-B1F9-B35B-C2D6-EDB857EEE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9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2" name="Straight Connector 202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04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06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08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10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7" name="Rectangle 212">
            <a:extLst>
              <a:ext uri="{FF2B5EF4-FFF2-40B4-BE49-F238E27FC236}">
                <a16:creationId xmlns:a16="http://schemas.microsoft.com/office/drawing/2014/main" id="{6DCB64DE-FB3A-4D83-9241-A0D26824B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4DAB3E-B29A-C706-4B57-FE3C64E7B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0" y="4414687"/>
            <a:ext cx="10738234" cy="82617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err="1">
                <a:solidFill>
                  <a:srgbClr val="FFFFFF"/>
                </a:solidFill>
              </a:rPr>
              <a:t>образац</a:t>
            </a:r>
            <a:r>
              <a:rPr lang="en-US" sz="3200" dirty="0">
                <a:solidFill>
                  <a:srgbClr val="FFFFFF"/>
                </a:solidFill>
              </a:rPr>
              <a:t> Е-2 </a:t>
            </a:r>
            <a:r>
              <a:rPr lang="en-US" sz="3200" dirty="0" err="1">
                <a:solidFill>
                  <a:srgbClr val="FFFFFF"/>
                </a:solidFill>
              </a:rPr>
              <a:t>евиденција</a:t>
            </a:r>
            <a:r>
              <a:rPr lang="en-US" sz="3200" dirty="0">
                <a:solidFill>
                  <a:srgbClr val="FFFFFF"/>
                </a:solidFill>
              </a:rPr>
              <a:t> о </a:t>
            </a:r>
            <a:r>
              <a:rPr lang="en-US" sz="3200" dirty="0" err="1">
                <a:solidFill>
                  <a:srgbClr val="FFFFFF"/>
                </a:solidFill>
              </a:rPr>
              <a:t>имовини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39686-B4EB-C1E3-BFC1-2CCA6DDD1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815" y="5586218"/>
            <a:ext cx="10250011" cy="4629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100" dirty="0">
                <a:solidFill>
                  <a:schemeClr val="bg1"/>
                </a:solidFill>
              </a:rPr>
              <a:t>PDF форма поднетог обрасца Е-2 евиденција о имовини</a:t>
            </a:r>
            <a:endParaRPr lang="en-US" sz="2100" dirty="0">
              <a:solidFill>
                <a:schemeClr val="bg1"/>
              </a:solidFill>
            </a:endParaRPr>
          </a:p>
        </p:txBody>
      </p:sp>
      <p:sp useBgFill="1">
        <p:nvSpPr>
          <p:cNvPr id="248" name="Snip Diagonal Corner Rectangle 6">
            <a:extLst>
              <a:ext uri="{FF2B5EF4-FFF2-40B4-BE49-F238E27FC236}">
                <a16:creationId xmlns:a16="http://schemas.microsoft.com/office/drawing/2014/main" id="{5E94C64B-831C-45FA-B484-591F4D577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702" y="606367"/>
            <a:ext cx="10948124" cy="3546637"/>
          </a:xfrm>
          <a:prstGeom prst="snip2DiagRect">
            <a:avLst>
              <a:gd name="adj1" fmla="val 13628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9C1703-A5A3-8431-8A06-5E85B99F7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4" y="1105354"/>
            <a:ext cx="10061850" cy="2721579"/>
          </a:xfrm>
          <a:prstGeom prst="rect">
            <a:avLst/>
          </a:prstGeom>
          <a:solidFill>
            <a:srgbClr val="EDEDED"/>
          </a:solidFill>
        </p:spPr>
      </p:pic>
      <p:grpSp>
        <p:nvGrpSpPr>
          <p:cNvPr id="249" name="Group 216">
            <a:extLst>
              <a:ext uri="{FF2B5EF4-FFF2-40B4-BE49-F238E27FC236}">
                <a16:creationId xmlns:a16="http://schemas.microsoft.com/office/drawing/2014/main" id="{AC96E397-7705-43C9-AC81-FA8EF1951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F3610BCA-0EBE-4357-AAC0-13841E7C5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B60E1E24-3D98-4A53-A3AD-CBD84D94F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367E51D9-454B-4095-9718-C6B1CDED97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4A8E8BDB-294C-4025-A6C1-2FFDDA36F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A0D27BDE-F887-4341-B91A-3145A6142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CB09CC-BCFC-78E3-246A-3ADC8D456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88DE0-2925-E004-2BBA-0E532FA5E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80F38-DE85-0386-9EF2-87F6FDBA6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159" y="126127"/>
            <a:ext cx="9972136" cy="2804457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Прелиминарни извештај о трошковима изборне кампање</a:t>
            </a:r>
            <a:r>
              <a:rPr lang="sr-Latn-RS" dirty="0"/>
              <a:t> </a:t>
            </a:r>
            <a:r>
              <a:rPr lang="ru-RU" dirty="0"/>
              <a:t>И2-П </a:t>
            </a:r>
            <a:br>
              <a:rPr lang="sr-Latn-RS" dirty="0"/>
            </a:br>
            <a:br>
              <a:rPr lang="sr-Latn-RS" dirty="0"/>
            </a:br>
            <a:r>
              <a:rPr lang="ru-RU" dirty="0"/>
              <a:t>Коначни извештај о трошковима изборне кампање И2-К</a:t>
            </a:r>
            <a:endParaRPr lang="sr-Latn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6CF29-660B-7F0D-E7F5-8E3EE2AAB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1194" y="3364302"/>
            <a:ext cx="8534400" cy="2371306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Уколико политички субјект већ има отворен кориснички налог, за извештавање</a:t>
            </a:r>
            <a:r>
              <a:rPr lang="sr-Latn-R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о трошковима кампање </a:t>
            </a:r>
            <a:r>
              <a:rPr lang="ru-RU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није потребно </a:t>
            </a:r>
            <a:r>
              <a:rPr lang="ru-RU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отварати нови</a:t>
            </a:r>
            <a:endParaRPr lang="sr-Latn-RS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sr-Cyrl-R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У</a:t>
            </a:r>
            <a:r>
              <a:rPr lang="ru-RU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колико се оснива нова</a:t>
            </a:r>
            <a:r>
              <a:rPr lang="sr-Latn-R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политичка странка, група грађана или коалиција неопходно је да се Агенцији достави</a:t>
            </a:r>
            <a:r>
              <a:rPr lang="sr-Latn-R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захтев за отварање корисничког налога.</a:t>
            </a:r>
          </a:p>
          <a:p>
            <a:endParaRPr lang="sr-Latn-R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ECC942-A8C0-00DD-3D12-F19EBBD97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B283D-B1A8-54BC-A2F8-F6FD3B44D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8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79F8F-FC56-1E05-53DE-2E322960E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267" y="229558"/>
            <a:ext cx="8534401" cy="1832155"/>
          </a:xfrm>
        </p:spPr>
        <p:txBody>
          <a:bodyPr>
            <a:normAutofit/>
          </a:bodyPr>
          <a:lstStyle/>
          <a:p>
            <a:r>
              <a:rPr lang="ru-RU" sz="3200" dirty="0"/>
              <a:t>Извештај о трошковима изборне кампање (и2-п, и2-к)  политичког субјекта садржи:</a:t>
            </a:r>
            <a:endParaRPr lang="sr-Latn-R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70B98-DD5D-B507-AC06-EE514395C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465" y="2524904"/>
            <a:ext cx="9866047" cy="3897702"/>
          </a:xfrm>
        </p:spPr>
        <p:txBody>
          <a:bodyPr>
            <a:normAutofit fontScale="25000" lnSpcReduction="20000"/>
          </a:bodyPr>
          <a:lstStyle/>
          <a:p>
            <a:pPr marL="360000" indent="-324000" algn="just">
              <a:buFont typeface="Symbol" panose="05050102010706020507" pitchFamily="18" charset="2"/>
              <a:buChar char="-"/>
            </a:pPr>
            <a:r>
              <a:rPr lang="ru-RU" sz="9600" dirty="0">
                <a:solidFill>
                  <a:schemeClr val="tx1"/>
                </a:solidFill>
              </a:rPr>
              <a:t>Опште податке (на који ниво избора се односи извештај, назив политичког субјекта, одговорно лице)</a:t>
            </a:r>
          </a:p>
          <a:p>
            <a:pPr marL="360000" indent="-324000" algn="just">
              <a:buFont typeface="Symbol" panose="05050102010706020507" pitchFamily="18" charset="2"/>
              <a:buChar char="-"/>
            </a:pPr>
            <a:r>
              <a:rPr lang="ru-RU" sz="9600" dirty="0">
                <a:solidFill>
                  <a:schemeClr val="tx1"/>
                </a:solidFill>
              </a:rPr>
              <a:t>Приходе политичког субјекта у изборној кампањи (Новчана средства из јавних извора, услуге и добра из јавних извора, прилоге физичких и правних лица и сопствена средства)</a:t>
            </a:r>
          </a:p>
          <a:p>
            <a:pPr marL="360000" indent="-324000" algn="just">
              <a:buFont typeface="Symbol" panose="05050102010706020507" pitchFamily="18" charset="2"/>
              <a:buChar char="-"/>
            </a:pPr>
            <a:r>
              <a:rPr lang="ru-RU" sz="9600" dirty="0">
                <a:solidFill>
                  <a:schemeClr val="tx1"/>
                </a:solidFill>
              </a:rPr>
              <a:t>Кредите и зајмове политичког субјекта у изборној кампањи</a:t>
            </a:r>
          </a:p>
          <a:p>
            <a:pPr marL="360000" indent="-324000" algn="just">
              <a:buFont typeface="Symbol" panose="05050102010706020507" pitchFamily="18" charset="2"/>
              <a:buChar char="-"/>
            </a:pPr>
            <a:r>
              <a:rPr lang="ru-RU" sz="9600" dirty="0">
                <a:solidFill>
                  <a:schemeClr val="tx1"/>
                </a:solidFill>
              </a:rPr>
              <a:t>Трошкове изборне </a:t>
            </a:r>
            <a:r>
              <a:rPr lang="ru-RU" sz="9600">
                <a:solidFill>
                  <a:schemeClr val="tx1"/>
                </a:solidFill>
              </a:rPr>
              <a:t>кампање (трошкови </a:t>
            </a:r>
            <a:r>
              <a:rPr lang="ru-RU" sz="9600" dirty="0">
                <a:solidFill>
                  <a:schemeClr val="tx1"/>
                </a:solidFill>
              </a:rPr>
              <a:t>изборног материјала</a:t>
            </a:r>
            <a:r>
              <a:rPr lang="ru-RU" sz="9600">
                <a:solidFill>
                  <a:schemeClr val="tx1"/>
                </a:solidFill>
              </a:rPr>
              <a:t>, трошкови </a:t>
            </a:r>
            <a:r>
              <a:rPr lang="ru-RU" sz="9600" dirty="0">
                <a:solidFill>
                  <a:schemeClr val="tx1"/>
                </a:solidFill>
              </a:rPr>
              <a:t>јавних догађаја</a:t>
            </a:r>
            <a:r>
              <a:rPr lang="ru-RU" sz="9600">
                <a:solidFill>
                  <a:schemeClr val="tx1"/>
                </a:solidFill>
              </a:rPr>
              <a:t>, трошкови </a:t>
            </a:r>
            <a:r>
              <a:rPr lang="ru-RU" sz="9600" dirty="0">
                <a:solidFill>
                  <a:schemeClr val="tx1"/>
                </a:solidFill>
              </a:rPr>
              <a:t>оглашавања </a:t>
            </a:r>
            <a:r>
              <a:rPr lang="ru-RU" sz="9600">
                <a:solidFill>
                  <a:schemeClr val="tx1"/>
                </a:solidFill>
              </a:rPr>
              <a:t>и остали </a:t>
            </a:r>
            <a:r>
              <a:rPr lang="ru-RU" sz="9600" dirty="0">
                <a:solidFill>
                  <a:schemeClr val="tx1"/>
                </a:solidFill>
              </a:rPr>
              <a:t>трошкови изборне кампање)</a:t>
            </a:r>
          </a:p>
          <a:p>
            <a:pPr marL="360000" indent="-324000" algn="just">
              <a:buFont typeface="Symbol" panose="05050102010706020507" pitchFamily="18" charset="2"/>
              <a:buChar char="-"/>
            </a:pPr>
            <a:r>
              <a:rPr lang="ru-RU" sz="9600" dirty="0">
                <a:solidFill>
                  <a:schemeClr val="tx1"/>
                </a:solidFill>
              </a:rPr>
              <a:t>Изборно јемство</a:t>
            </a:r>
          </a:p>
          <a:p>
            <a:pPr marL="360000" indent="-324000"/>
            <a:endParaRPr lang="sr-Latn-R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6ED8E-1A2D-7A71-846A-C80543E30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E36C57-F0E7-B58F-AE48-945BD549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1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C1527-5E1D-2E7B-7A2B-F96AE9734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94" y="266700"/>
            <a:ext cx="8534401" cy="699458"/>
          </a:xfrm>
        </p:spPr>
        <p:txBody>
          <a:bodyPr>
            <a:normAutofit/>
          </a:bodyPr>
          <a:lstStyle/>
          <a:p>
            <a:r>
              <a:rPr lang="sr-Cyrl-RS" sz="3200" dirty="0"/>
              <a:t>Неусаглашеност података</a:t>
            </a:r>
            <a:endParaRPr lang="sr-Latn-R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BC126-FF07-393C-3282-8BDFF43A8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3" y="1777042"/>
            <a:ext cx="8534400" cy="421735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400" dirty="0">
                <a:solidFill>
                  <a:schemeClr val="tx1"/>
                </a:solidFill>
              </a:rPr>
              <a:t>Формални недостаци извештаја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400" dirty="0">
                <a:solidFill>
                  <a:schemeClr val="tx1"/>
                </a:solidFill>
              </a:rPr>
              <a:t>Различито приказани подаци у ГИФ-у у односу на исказане податке у редовном годишњем ФИ (АПР)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400" dirty="0" err="1">
                <a:solidFill>
                  <a:schemeClr val="tx1"/>
                </a:solidFill>
              </a:rPr>
              <a:t>Неприказивање</a:t>
            </a:r>
            <a:r>
              <a:rPr lang="sr-Cyrl-RS" sz="2400" dirty="0">
                <a:solidFill>
                  <a:schemeClr val="tx1"/>
                </a:solidFill>
              </a:rPr>
              <a:t> података о свим отвореним текућим рачунима код пословних банака и Управе за Трезор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400" dirty="0">
                <a:solidFill>
                  <a:schemeClr val="tx1"/>
                </a:solidFill>
              </a:rPr>
              <a:t>Различито исказани подаци у обрасцима Е1 и Е2 са исказаним подацима у ГИФ-у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400" dirty="0">
                <a:solidFill>
                  <a:schemeClr val="tx1"/>
                </a:solidFill>
              </a:rPr>
              <a:t>Погрешна класификација исказаних трошкова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r-Latn-R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85448F-E30D-29BD-AA96-6979B9A75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FE3858-A434-1C55-1DE5-3E73AB363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7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9139C-34F1-315B-38FA-9667ED97A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60" y="863601"/>
            <a:ext cx="9256144" cy="1931358"/>
          </a:xfrm>
        </p:spPr>
        <p:txBody>
          <a:bodyPr>
            <a:normAutofit/>
          </a:bodyPr>
          <a:lstStyle/>
          <a:p>
            <a:pPr algn="ctr"/>
            <a:r>
              <a:rPr lang="sr-Cyrl-RS" sz="5400" dirty="0"/>
              <a:t>Хвала на пажњи !</a:t>
            </a:r>
            <a:endParaRPr lang="sr-Latn-R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0AAE9-8B05-60DE-D10C-A37519C1EE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sz="2400" dirty="0">
                <a:solidFill>
                  <a:schemeClr val="tx1"/>
                </a:solidFill>
              </a:rPr>
              <a:t>Контакт:</a:t>
            </a:r>
          </a:p>
          <a:p>
            <a:r>
              <a:rPr lang="sr-Cyrl-RS" sz="2400" dirty="0">
                <a:solidFill>
                  <a:schemeClr val="tx1"/>
                </a:solidFill>
              </a:rPr>
              <a:t>011/4149110 </a:t>
            </a:r>
          </a:p>
          <a:p>
            <a:r>
              <a:rPr lang="sr-Latn-RS" sz="2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finansiranje.ps@acas.rs</a:t>
            </a:r>
            <a:r>
              <a:rPr lang="sr-Latn-RS" sz="24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76343-402C-6D11-5876-A97DDA97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z="12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www.acas.rs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9FF26-A9BD-C4CC-261E-07BDF6DE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984F2A-3D06-B16C-4B87-C0A44ED36FD8}"/>
              </a:ext>
            </a:extLst>
          </p:cNvPr>
          <p:cNvSpPr txBox="1"/>
          <p:nvPr/>
        </p:nvSpPr>
        <p:spPr>
          <a:xfrm>
            <a:off x="560439" y="412955"/>
            <a:ext cx="1112028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2"/>
                </a:solidFill>
              </a:rPr>
              <a:t>Обрасци које електронски попуњавају политички субјекти су</a:t>
            </a:r>
            <a:r>
              <a:rPr lang="ru-RU" sz="3200" dirty="0">
                <a:solidFill>
                  <a:schemeClr val="bg2"/>
                </a:solidFill>
              </a:rPr>
              <a:t>:</a:t>
            </a:r>
          </a:p>
          <a:p>
            <a:endParaRPr lang="ru-RU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/>
              <a:t>Образац годишњег извештаја о финансирању политичког субјекта И1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/>
              <a:t>Образац евиденције прилога Е1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/>
              <a:t>Образац евиденције имовине Е2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/>
              <a:t>Образац прелиминарни извештај о трошковима изборне кампање И2-П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/>
              <a:t>Образац коначни извештај о трошковима изборне кампање И2-К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998700-2E5F-BE03-D912-BEC73EED8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75E7A-87C2-B769-A6AF-E26E4A7F4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3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03EE9EC-B843-1996-FEFF-43C696497F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A3E395-E34A-C09A-D6D4-71F0189D9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4596" y="6492875"/>
            <a:ext cx="7543800" cy="365125"/>
          </a:xfrm>
        </p:spPr>
        <p:txBody>
          <a:bodyPr/>
          <a:lstStyle/>
          <a:p>
            <a:r>
              <a:rPr lang="en-US" dirty="0"/>
              <a:t>www.acas.rs                                                                        finansiranje.ps@acas.rs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B8DEC7-991C-ACE1-88F4-85912855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0CFBCFD4-D40A-FE76-9090-8B3BCC9B4537}"/>
              </a:ext>
            </a:extLst>
          </p:cNvPr>
          <p:cNvSpPr/>
          <p:nvPr/>
        </p:nvSpPr>
        <p:spPr>
          <a:xfrm>
            <a:off x="1871932" y="3795623"/>
            <a:ext cx="4157932" cy="1728278"/>
          </a:xfrm>
          <a:prstGeom prst="downArrowCallou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RS" sz="1800" b="1" dirty="0">
                <a:solidFill>
                  <a:srgbClr val="0D1F63"/>
                </a:solidFill>
                <a:latin typeface="Times New Roman" pitchFamily="18"/>
                <a:cs typeface="Times New Roman" pitchFamily="18"/>
              </a:rPr>
              <a:t>Политички субјекат који први пут приступа систему за електронско подношење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3624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9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11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13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15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17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1" name="Rectangle 19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79DC77-61D6-3657-1B11-E36880C47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7333" y="1995984"/>
            <a:ext cx="3971902" cy="254215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sr-Latn-RS" sz="3700" dirty="0"/>
              <a:t>WEB</a:t>
            </a:r>
            <a:br>
              <a:rPr lang="sr-Cyrl-RS" sz="3700" dirty="0"/>
            </a:br>
            <a:br>
              <a:rPr lang="sr-Cyrl-RS" sz="3700" dirty="0"/>
            </a:br>
            <a:r>
              <a:rPr lang="en-US" sz="3700" dirty="0" err="1"/>
              <a:t>Регистрација</a:t>
            </a:r>
            <a:r>
              <a:rPr lang="en-US" sz="3700" dirty="0"/>
              <a:t> </a:t>
            </a:r>
            <a:r>
              <a:rPr lang="en-US" sz="3700" dirty="0" err="1"/>
              <a:t>корисничког</a:t>
            </a:r>
            <a:r>
              <a:rPr lang="en-US" sz="3700" dirty="0"/>
              <a:t> </a:t>
            </a:r>
            <a:r>
              <a:rPr lang="en-US" sz="3700" dirty="0" err="1"/>
              <a:t>налога</a:t>
            </a:r>
            <a:r>
              <a:rPr lang="en-US" sz="3700" dirty="0"/>
              <a:t> </a:t>
            </a:r>
          </a:p>
        </p:txBody>
      </p:sp>
      <p:sp>
        <p:nvSpPr>
          <p:cNvPr id="82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A6DFAA-810A-9ECB-A83D-05C80164EE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79" r="14938" b="1"/>
          <a:stretch/>
        </p:blipFill>
        <p:spPr>
          <a:xfrm>
            <a:off x="79907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83" name="Group 23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FA119-7F12-FD80-8435-C64BF1BB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A9E2F-7E7C-109C-138D-BA2D0CCC6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7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9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1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3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5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7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5" name="Rectangle 19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E2708B-2F0C-3254-11CF-F412673B0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025" y="1996734"/>
            <a:ext cx="3971902" cy="204874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sr-Latn-RS" sz="3200" dirty="0" err="1"/>
              <a:t>Web</a:t>
            </a:r>
            <a:br>
              <a:rPr lang="sr-Latn-RS" sz="3200" dirty="0"/>
            </a:br>
            <a:br>
              <a:rPr lang="sr-Latn-RS" sz="3200" dirty="0"/>
            </a:br>
            <a:r>
              <a:rPr lang="sr-Cyrl-RS" sz="3200" dirty="0"/>
              <a:t>Пријава одговорног лица</a:t>
            </a:r>
            <a:endParaRPr lang="en-US" sz="3200" dirty="0"/>
          </a:p>
        </p:txBody>
      </p:sp>
      <p:sp>
        <p:nvSpPr>
          <p:cNvPr id="46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CDF504-035B-C943-4611-2707389CB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20" r="16497" b="1"/>
          <a:stretch/>
        </p:blipFill>
        <p:spPr>
          <a:xfrm>
            <a:off x="79907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47" name="Group 23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4B1B8D-11A8-28E7-FEB9-961206C19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B3C22-7D6A-026C-A968-64D655AD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4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Straight Connector 84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86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88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90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92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Rectangle 94">
            <a:extLst>
              <a:ext uri="{FF2B5EF4-FFF2-40B4-BE49-F238E27FC236}">
                <a16:creationId xmlns:a16="http://schemas.microsoft.com/office/drawing/2014/main" id="{DF17025D-0558-4BB1-932D-D407F5BDC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DC5F7C-75B3-8ED3-3E75-F4F2B6F26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753" y="628618"/>
            <a:ext cx="6559859" cy="18351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 err="1">
                <a:solidFill>
                  <a:srgbClr val="FFFFFF"/>
                </a:solidFill>
              </a:rPr>
              <a:t>Пријављивање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на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систем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FCC92-0F7B-C615-E353-FA105B320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45624" y="3843868"/>
            <a:ext cx="5414401" cy="15647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dirty="0" err="1">
                <a:solidFill>
                  <a:srgbClr val="0F496F"/>
                </a:solidFill>
              </a:rPr>
              <a:t>Упут</a:t>
            </a:r>
            <a:r>
              <a:rPr lang="sr-Cyrl-RS" sz="2100" dirty="0" err="1">
                <a:solidFill>
                  <a:srgbClr val="0F496F"/>
                </a:solidFill>
              </a:rPr>
              <a:t>ст</a:t>
            </a:r>
            <a:r>
              <a:rPr lang="en-US" sz="2100" dirty="0" err="1">
                <a:solidFill>
                  <a:srgbClr val="0F496F"/>
                </a:solidFill>
              </a:rPr>
              <a:t>во</a:t>
            </a:r>
            <a:r>
              <a:rPr lang="sr-Cyrl-RS" sz="2100" dirty="0">
                <a:solidFill>
                  <a:srgbClr val="0F496F"/>
                </a:solidFill>
              </a:rPr>
              <a:t>-</a:t>
            </a:r>
            <a:r>
              <a:rPr lang="en-US" sz="2100" dirty="0">
                <a:solidFill>
                  <a:srgbClr val="0F496F"/>
                </a:solidFill>
              </a:rPr>
              <a:t> </a:t>
            </a:r>
            <a:r>
              <a:rPr lang="en-US" sz="2100" dirty="0" err="1">
                <a:solidFill>
                  <a:srgbClr val="0F496F"/>
                </a:solidFill>
              </a:rPr>
              <a:t>Политички</a:t>
            </a:r>
            <a:r>
              <a:rPr lang="sr-Cyrl-RS" sz="2100" dirty="0">
                <a:solidFill>
                  <a:srgbClr val="0F496F"/>
                </a:solidFill>
              </a:rPr>
              <a:t>м</a:t>
            </a:r>
            <a:r>
              <a:rPr lang="en-US" sz="2100" dirty="0">
                <a:solidFill>
                  <a:srgbClr val="0F496F"/>
                </a:solidFill>
              </a:rPr>
              <a:t> </a:t>
            </a:r>
            <a:r>
              <a:rPr lang="en-US" sz="2100" dirty="0" err="1">
                <a:solidFill>
                  <a:srgbClr val="0F496F"/>
                </a:solidFill>
              </a:rPr>
              <a:t>субјекти</a:t>
            </a:r>
            <a:r>
              <a:rPr lang="sr-Cyrl-RS" sz="2100" dirty="0">
                <a:solidFill>
                  <a:srgbClr val="0F496F"/>
                </a:solidFill>
              </a:rPr>
              <a:t>ма</a:t>
            </a:r>
            <a:r>
              <a:rPr lang="en-US" sz="2100" dirty="0">
                <a:solidFill>
                  <a:srgbClr val="0F496F"/>
                </a:solidFill>
              </a:rPr>
              <a:t> за </a:t>
            </a:r>
            <a:r>
              <a:rPr lang="en-US" sz="2100" dirty="0" err="1">
                <a:solidFill>
                  <a:srgbClr val="0F496F"/>
                </a:solidFill>
              </a:rPr>
              <a:t>пријаву</a:t>
            </a:r>
            <a:r>
              <a:rPr lang="en-US" sz="2100" dirty="0">
                <a:solidFill>
                  <a:srgbClr val="0F496F"/>
                </a:solidFill>
              </a:rPr>
              <a:t> </a:t>
            </a:r>
            <a:r>
              <a:rPr lang="en-US" sz="2100" dirty="0" err="1">
                <a:solidFill>
                  <a:srgbClr val="0F496F"/>
                </a:solidFill>
              </a:rPr>
              <a:t>на</a:t>
            </a:r>
            <a:r>
              <a:rPr lang="en-US" sz="2100" dirty="0">
                <a:solidFill>
                  <a:srgbClr val="0F496F"/>
                </a:solidFill>
              </a:rPr>
              <a:t> </a:t>
            </a:r>
            <a:r>
              <a:rPr lang="en-US" sz="2100" dirty="0" err="1">
                <a:solidFill>
                  <a:srgbClr val="0F496F"/>
                </a:solidFill>
              </a:rPr>
              <a:t>систем</a:t>
            </a:r>
            <a:endParaRPr lang="en-US" sz="2100" dirty="0">
              <a:solidFill>
                <a:srgbClr val="0F496F"/>
              </a:solidFill>
            </a:endParaRPr>
          </a:p>
        </p:txBody>
      </p:sp>
      <p:sp useBgFill="1">
        <p:nvSpPr>
          <p:cNvPr id="139" name="Snip Diagonal Corner Rectangle 6">
            <a:extLst>
              <a:ext uri="{FF2B5EF4-FFF2-40B4-BE49-F238E27FC236}">
                <a16:creationId xmlns:a16="http://schemas.microsoft.com/office/drawing/2014/main" id="{23897308-2491-4C39-B764-46DCD1CAD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1" y="620722"/>
            <a:ext cx="3670674" cy="5286838"/>
          </a:xfrm>
          <a:prstGeom prst="snip2DiagRect">
            <a:avLst>
              <a:gd name="adj1" fmla="val 15804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F94510B9-4D2E-8311-DB14-12C070B08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368" r="6387" b="-1"/>
          <a:stretch/>
        </p:blipFill>
        <p:spPr>
          <a:xfrm>
            <a:off x="1124712" y="1254386"/>
            <a:ext cx="2709870" cy="4023988"/>
          </a:xfrm>
          <a:prstGeom prst="rect">
            <a:avLst/>
          </a:prstGeom>
          <a:solidFill>
            <a:srgbClr val="EDEDED"/>
          </a:solidFill>
        </p:spPr>
      </p:pic>
      <p:grpSp>
        <p:nvGrpSpPr>
          <p:cNvPr id="140" name="Group 98">
            <a:extLst>
              <a:ext uri="{FF2B5EF4-FFF2-40B4-BE49-F238E27FC236}">
                <a16:creationId xmlns:a16="http://schemas.microsoft.com/office/drawing/2014/main" id="{437C3370-E183-40E3-8F06-FDD26E64D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7774F20-3F21-44FE-976F-CC336A7482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A342010-2E15-4FE2-8956-F562BBF50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72C8931-1DC1-48FA-878F-2B7CB813D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3285CBA-1A56-43E8-8B87-570C461DA3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04A0B30-03E2-41DD-B443-95E7FB70E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1571AA-F77A-5B28-75F3-0E3E519D7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1BDF2-50CD-B902-9FEC-889693112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71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C01BF7-4DEC-8193-B4DD-084D41984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8"/>
            <a:ext cx="3971902" cy="1149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r-Cyrl-RS" sz="3200" dirty="0"/>
              <a:t>Заборављена лозинка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30D42-FB85-1776-984D-A4B0706BE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2709" y="2178020"/>
            <a:ext cx="4025291" cy="323059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sz="2100" dirty="0"/>
              <a:t>кликом на Заборављена лозинка отвара се нови прозор са пољима за унос података (Корисничко име и </a:t>
            </a:r>
            <a:r>
              <a:rPr lang="sr-Latn-RS" sz="2100" dirty="0"/>
              <a:t>„e-</a:t>
            </a:r>
            <a:r>
              <a:rPr lang="sr-Latn-RS" sz="2100" dirty="0" err="1"/>
              <a:t>mail</a:t>
            </a:r>
            <a:r>
              <a:rPr lang="sr-Latn-RS" sz="2100" dirty="0"/>
              <a:t>“</a:t>
            </a:r>
            <a:r>
              <a:rPr lang="ru-RU" sz="2100" dirty="0"/>
              <a:t> адреса), систем аутоматски генерише нову лозинку и прослеђује на </a:t>
            </a:r>
            <a:r>
              <a:rPr lang="sr-Latn-RS" sz="2100" dirty="0"/>
              <a:t>„e-</a:t>
            </a:r>
            <a:r>
              <a:rPr lang="sr-Latn-RS" sz="2100" dirty="0" err="1"/>
              <a:t>mail</a:t>
            </a:r>
            <a:r>
              <a:rPr lang="sr-Latn-RS" sz="2100" dirty="0"/>
              <a:t>)</a:t>
            </a:r>
            <a:r>
              <a:rPr lang="ru-RU" sz="2100" dirty="0"/>
              <a:t> који </a:t>
            </a:r>
            <a:r>
              <a:rPr lang="sr-Latn-RS" sz="2100" dirty="0"/>
              <a:t>je</a:t>
            </a:r>
            <a:r>
              <a:rPr lang="ru-RU" sz="2100" dirty="0"/>
              <a:t> достав</a:t>
            </a:r>
            <a:r>
              <a:rPr lang="sr-Cyrl-RS" sz="2100" dirty="0" err="1"/>
              <a:t>љен</a:t>
            </a:r>
            <a:r>
              <a:rPr lang="sr-Cyrl-RS" sz="2100" dirty="0"/>
              <a:t> приликом </a:t>
            </a:r>
            <a:r>
              <a:rPr lang="ru-RU" sz="2100" dirty="0"/>
              <a:t>отварања корисничког налога.</a:t>
            </a:r>
          </a:p>
          <a:p>
            <a:endParaRPr lang="en-US" sz="2100" dirty="0"/>
          </a:p>
        </p:txBody>
      </p:sp>
      <p:sp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9D712883-1CAE-2982-AE6C-1BD65CADC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64" r="-2" b="3369"/>
          <a:stretch/>
        </p:blipFill>
        <p:spPr>
          <a:xfrm>
            <a:off x="799071" y="786117"/>
            <a:ext cx="6282765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  <a:solidFill>
            <a:srgbClr val="EDEDED"/>
          </a:solidFill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384A0-5149-DAFA-7E9A-A8EB6B52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C3155-7100-AC8F-4E33-A8247B07D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21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8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10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12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14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16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3" name="Rectangle 18">
            <a:extLst>
              <a:ext uri="{FF2B5EF4-FFF2-40B4-BE49-F238E27FC236}">
                <a16:creationId xmlns:a16="http://schemas.microsoft.com/office/drawing/2014/main" id="{58A973E8-C2D4-4C81-8ADE-C5C021A61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390BE-51BE-0BE5-A996-33F7BA287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1" y="4473679"/>
            <a:ext cx="9552558" cy="12332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3200" dirty="0"/>
              <a:t>Обрасци које подносе политички субјект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0E31C-CDF6-B340-46D4-0C09D2C61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815" y="5686129"/>
            <a:ext cx="9623477" cy="4629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Cyrl-RS" sz="2100" dirty="0">
                <a:solidFill>
                  <a:schemeClr val="tx1"/>
                </a:solidFill>
              </a:rPr>
              <a:t>И-1, Е-1, Е-2, И2-П, И2-К</a:t>
            </a:r>
            <a:endParaRPr lang="en-US" sz="2100" dirty="0">
              <a:solidFill>
                <a:schemeClr val="tx1"/>
              </a:solidFill>
            </a:endParaRPr>
          </a:p>
        </p:txBody>
      </p:sp>
      <p:grpSp>
        <p:nvGrpSpPr>
          <p:cNvPr id="74" name="Group 20">
            <a:extLst>
              <a:ext uri="{FF2B5EF4-FFF2-40B4-BE49-F238E27FC236}">
                <a16:creationId xmlns:a16="http://schemas.microsoft.com/office/drawing/2014/main" id="{A08E251A-5371-4E82-A0F3-2CA0C15AB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31AC21F-237B-4CA8-BC96-29F3607FA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2">
              <a:extLst>
                <a:ext uri="{FF2B5EF4-FFF2-40B4-BE49-F238E27FC236}">
                  <a16:creationId xmlns:a16="http://schemas.microsoft.com/office/drawing/2014/main" id="{9959094C-A1B3-4AD4-9AAE-0FCDDD798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5EC0EFA-8A7F-4299-A623-3EE741461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65D7216-F9AF-42BE-99AD-1904DEF69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DE3349B-AD7F-48C8-9300-D81D69436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Snip Diagonal Corner Rectangle 12">
            <a:extLst>
              <a:ext uri="{FF2B5EF4-FFF2-40B4-BE49-F238E27FC236}">
                <a16:creationId xmlns:a16="http://schemas.microsoft.com/office/drawing/2014/main" id="{E05CABE9-5E7C-4773-BFCD-24B199FA1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251" y="690851"/>
            <a:ext cx="9615670" cy="3607302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459AF11-6165-5C91-A2BB-B82D302286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23" b="1"/>
          <a:stretch/>
        </p:blipFill>
        <p:spPr>
          <a:xfrm>
            <a:off x="834934" y="854087"/>
            <a:ext cx="9290304" cy="3280831"/>
          </a:xfrm>
          <a:custGeom>
            <a:avLst/>
            <a:gdLst/>
            <a:ahLst/>
            <a:cxnLst/>
            <a:rect l="l" t="t" r="r" b="b"/>
            <a:pathLst>
              <a:path w="9290304" h="3280831">
                <a:moveTo>
                  <a:pt x="402071" y="0"/>
                </a:moveTo>
                <a:lnTo>
                  <a:pt x="9290304" y="0"/>
                </a:lnTo>
                <a:lnTo>
                  <a:pt x="9290304" y="2876895"/>
                </a:lnTo>
                <a:lnTo>
                  <a:pt x="8886368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E21FF-68F4-2D2F-A00E-F1C741DA7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www.acas.rs                                                                        finansiranje.ps@acas.rs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6B95D-2E8D-1FCB-7B4D-A414B305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67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138DDFAED4694C8F5B52380FFE6C67" ma:contentTypeVersion="2" ma:contentTypeDescription="Create a new document." ma:contentTypeScope="" ma:versionID="bc9c24d2e915a74ef5ac4b31420edbad">
  <xsd:schema xmlns:xsd="http://www.w3.org/2001/XMLSchema" xmlns:xs="http://www.w3.org/2001/XMLSchema" xmlns:p="http://schemas.microsoft.com/office/2006/metadata/properties" xmlns:ns2="82a679f1-093e-470f-840a-fdf79bf9687b" targetNamespace="http://schemas.microsoft.com/office/2006/metadata/properties" ma:root="true" ma:fieldsID="9d5a3073c22bcbcc1ea467a570565665" ns2:_="">
    <xsd:import namespace="82a679f1-093e-470f-840a-fdf79bf9687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a679f1-093e-470f-840a-fdf79bf968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6D57D1-E03D-47C6-A52B-78887889F7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a679f1-093e-470f-840a-fdf79bf968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963FFD-EA6E-4F66-AAA1-23EFE656233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13CE845-EDB2-46CF-A98D-3F44AB7355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468</TotalTime>
  <Words>1159</Words>
  <Application>Microsoft Office PowerPoint</Application>
  <PresentationFormat>Widescreen</PresentationFormat>
  <Paragraphs>152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Century Gothic</vt:lpstr>
      <vt:lpstr>DejaVu Sans</vt:lpstr>
      <vt:lpstr>Helvetica Neue</vt:lpstr>
      <vt:lpstr>Symbol</vt:lpstr>
      <vt:lpstr>Times New Roman</vt:lpstr>
      <vt:lpstr>Wingdings</vt:lpstr>
      <vt:lpstr>Wingdings 3</vt:lpstr>
      <vt:lpstr>Slice</vt:lpstr>
      <vt:lpstr>Сектор за контролу финансирања политичких активности</vt:lpstr>
      <vt:lpstr>PowerPoint Presentation</vt:lpstr>
      <vt:lpstr>PowerPoint Presentation</vt:lpstr>
      <vt:lpstr>PowerPoint Presentation</vt:lpstr>
      <vt:lpstr>WEB  Регистрација корисничког налога </vt:lpstr>
      <vt:lpstr>Web  Пријава одговорног лица</vt:lpstr>
      <vt:lpstr>Пријављивање на систем</vt:lpstr>
      <vt:lpstr>Заборављена лозинка</vt:lpstr>
      <vt:lpstr>Обрасци које подносе политички субјект</vt:lpstr>
      <vt:lpstr>Обрасци које подносе политички субјекти</vt:lpstr>
      <vt:lpstr>Обавезна поља за унос података</vt:lpstr>
      <vt:lpstr>Увоз-унос података из EXCEL-а</vt:lpstr>
      <vt:lpstr>Успешно поднет образац</vt:lpstr>
      <vt:lpstr>Правилник о евиденцијама и извештајима политичких субјеката </vt:lpstr>
      <vt:lpstr>Годишњи извештај о финансирању (образац И-1)</vt:lpstr>
      <vt:lpstr>PowerPoint Presentation</vt:lpstr>
      <vt:lpstr>PowerPoint Presentation</vt:lpstr>
      <vt:lpstr>расходи политичког субјекта </vt:lpstr>
      <vt:lpstr>PowerPoint Presentation</vt:lpstr>
      <vt:lpstr>Имовина, улози (сопствени извори) и обавезе</vt:lpstr>
      <vt:lpstr>Кредити и зајмови</vt:lpstr>
      <vt:lpstr>Образац евиденције прилога Е-1</vt:lpstr>
      <vt:lpstr>образац Е-2 евиденција о имовини</vt:lpstr>
      <vt:lpstr>Прелиминарни извештај о трошковима изборне кампање И2-П   Коначни извештај о трошковима изборне кампање И2-К</vt:lpstr>
      <vt:lpstr>Извештај о трошковима изборне кампање (и2-п, и2-к)  политичког субјекта садржи:</vt:lpstr>
      <vt:lpstr>Неусаглашеност података</vt:lpstr>
      <vt:lpstr>Хвала на пажњи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Сектор за контролу финансирања политичких активности</dc:title>
  <dc:creator>Goran Ivić</dc:creator>
  <cp:lastModifiedBy>Dušan Jeličić</cp:lastModifiedBy>
  <cp:revision>17</cp:revision>
  <cp:lastPrinted>2023-03-10T11:04:14Z</cp:lastPrinted>
  <dcterms:created xsi:type="dcterms:W3CDTF">2023-03-09T09:36:08Z</dcterms:created>
  <dcterms:modified xsi:type="dcterms:W3CDTF">2024-10-09T10:46:26Z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0x010100DD138DDFAED4694C8F5B52380FFE6C67</vt:lpwstr>
  </property>
</Properties>
</file>